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1" r:id="rId6"/>
    <p:sldId id="316" r:id="rId7"/>
    <p:sldId id="309" r:id="rId8"/>
    <p:sldId id="320" r:id="rId9"/>
    <p:sldId id="293" r:id="rId10"/>
    <p:sldId id="280" r:id="rId11"/>
    <p:sldId id="295" r:id="rId12"/>
    <p:sldId id="326" r:id="rId13"/>
    <p:sldId id="327" r:id="rId14"/>
    <p:sldId id="325" r:id="rId15"/>
    <p:sldId id="323" r:id="rId16"/>
    <p:sldId id="285" r:id="rId17"/>
    <p:sldId id="321" r:id="rId18"/>
    <p:sldId id="318" r:id="rId19"/>
    <p:sldId id="319" r:id="rId20"/>
    <p:sldId id="324" r:id="rId21"/>
    <p:sldId id="308" r:id="rId22"/>
    <p:sldId id="283" r:id="rId23"/>
    <p:sldId id="278" r:id="rId24"/>
    <p:sldId id="284" r:id="rId25"/>
    <p:sldId id="277" r:id="rId26"/>
    <p:sldId id="294" r:id="rId27"/>
    <p:sldId id="281" r:id="rId28"/>
    <p:sldId id="282" r:id="rId29"/>
  </p:sldIdLst>
  <p:sldSz cx="12192000" cy="6858000"/>
  <p:notesSz cx="6858000" cy="9144000"/>
  <p:embeddedFontLs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Cambria Math" panose="02040503050406030204" pitchFamily="18" charset="0"/>
      <p:regular r:id="rId34"/>
    </p:embeddedFont>
    <p:embeddedFont>
      <p:font typeface="Wingdings 2" panose="05020102010507070707" pitchFamily="18" charset="2"/>
      <p:regular r:id="rId35"/>
    </p:embeddedFont>
    <p:embeddedFont>
      <p:font typeface="에스코어 드림 2 ExtraLight" panose="020B0203030302020204" pitchFamily="34" charset="-127"/>
      <p:regular r:id="rId36"/>
    </p:embeddedFont>
    <p:embeddedFont>
      <p:font typeface="에스코어 드림 6 Bold" panose="020B0703030302020204" pitchFamily="34" charset="-127"/>
      <p:bold r:id="rId37"/>
    </p:embeddedFont>
    <p:embeddedFont>
      <p:font typeface="에스코어 드림 7 ExtraBold" panose="020B0803030302020204" pitchFamily="34" charset="-127"/>
      <p:bold r:id="rId38"/>
    </p:embeddedFont>
    <p:embeddedFont>
      <p:font typeface="에스코어 드림 9 Black" panose="020B0A03030302020204" pitchFamily="34" charset="-127"/>
      <p:bold r:id="rId39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B5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77" autoAdjust="0"/>
  </p:normalViewPr>
  <p:slideViewPr>
    <p:cSldViewPr snapToGrid="0" snapToObjects="1">
      <p:cViewPr varScale="1">
        <p:scale>
          <a:sx n="53" d="100"/>
          <a:sy n="53" d="100"/>
        </p:scale>
        <p:origin x="11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취업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E-40B2-9B02-D391B8B6E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창업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7-41B0-92EA-F08DDAF4A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575-4E45-BD5D-E7B884563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C24-4C85-BB41-23C836A85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C24-4C85-BB41-23C836A8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9227727"/>
        <c:axId val="1779250431"/>
      </c:lineChart>
      <c:catAx>
        <c:axId val="177922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en-001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en-001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en-001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2019-12-22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차산업</a:t>
            </a:r>
            <a:r>
              <a:rPr lang="ko-KR" altLang="en-US" dirty="0"/>
              <a:t> 노동력 부족 및 늘어나는 외국인근로자의 가속화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2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5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5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도내 존재하는 구직</a:t>
            </a:r>
            <a:r>
              <a:rPr lang="en-US" altLang="ko-KR" sz="1200" dirty="0"/>
              <a:t>/</a:t>
            </a:r>
            <a:r>
              <a:rPr lang="ko-KR" altLang="en-US" sz="1200" dirty="0"/>
              <a:t>고용관련 외국인 지원센터는 </a:t>
            </a:r>
            <a:r>
              <a:rPr lang="en-US" altLang="ko-KR" sz="1200" dirty="0"/>
              <a:t>1</a:t>
            </a:r>
            <a:r>
              <a:rPr lang="ko-KR" altLang="en-US" sz="1200" dirty="0"/>
              <a:t>곳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취업을 도와주지는 않으며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41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8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5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1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01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8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산업</a:t>
            </a:r>
            <a:r>
              <a:rPr lang="en-US" altLang="ko-KR" dirty="0"/>
              <a:t>: </a:t>
            </a:r>
            <a:r>
              <a:rPr lang="ko-KR" altLang="en-US" dirty="0"/>
              <a:t>농업 어업 임업</a:t>
            </a:r>
            <a:r>
              <a:rPr lang="en-US" altLang="ko-KR" dirty="0"/>
              <a:t>. </a:t>
            </a:r>
            <a:r>
              <a:rPr lang="ko-KR" altLang="en-US" dirty="0"/>
              <a:t>도내에선 </a:t>
            </a:r>
            <a:r>
              <a:rPr lang="en-US" altLang="ko-KR" dirty="0"/>
              <a:t>3</a:t>
            </a:r>
            <a:r>
              <a:rPr lang="ko-KR" altLang="en-US" dirty="0"/>
              <a:t>번째 크기의 규모</a:t>
            </a:r>
            <a:r>
              <a:rPr lang="en-US" altLang="ko-KR" dirty="0"/>
              <a:t>(3</a:t>
            </a:r>
            <a:r>
              <a:rPr lang="ko-KR" altLang="en-US" dirty="0"/>
              <a:t>개년</a:t>
            </a:r>
            <a:r>
              <a:rPr lang="en-US" altLang="ko-KR" dirty="0"/>
              <a:t>).</a:t>
            </a:r>
            <a:br>
              <a:rPr lang="en-US" altLang="ko-KR" dirty="0"/>
            </a:br>
            <a:r>
              <a:rPr lang="ko-KR" altLang="en-US" sz="1200" dirty="0"/>
              <a:t>제주도는 </a:t>
            </a:r>
            <a:r>
              <a:rPr lang="ko-KR" altLang="en-US" sz="1200" dirty="0" err="1"/>
              <a:t>지역내총생산</a:t>
            </a:r>
            <a:r>
              <a:rPr lang="en-US" altLang="ko-KR" sz="1200" dirty="0"/>
              <a:t>(GRDP)</a:t>
            </a:r>
            <a:r>
              <a:rPr lang="ko-KR" altLang="en-US" sz="1200" dirty="0"/>
              <a:t> 매년 증가하고 있고</a:t>
            </a:r>
            <a:r>
              <a:rPr lang="en-US" altLang="ko-KR" sz="1200" dirty="0"/>
              <a:t>, 1</a:t>
            </a:r>
            <a:r>
              <a:rPr lang="ko-KR" altLang="en-US" sz="1200" dirty="0"/>
              <a:t>차산업의 총 생산금액도 매년 증가</a:t>
            </a:r>
            <a:endParaRPr lang="en-US" altLang="ko-KR" sz="1200" dirty="0"/>
          </a:p>
          <a:p>
            <a:r>
              <a:rPr lang="ko-KR" altLang="en-US" sz="1200" dirty="0"/>
              <a:t>과거에 비해 </a:t>
            </a:r>
            <a:r>
              <a:rPr lang="ko-KR" altLang="en-US" sz="1200" dirty="0" err="1"/>
              <a:t>지역내총생산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1</a:t>
            </a:r>
            <a:r>
              <a:rPr lang="ko-KR" altLang="en-US" sz="1200" dirty="0"/>
              <a:t>차산업이 차지하는 비중이 줄어들고 있으나</a:t>
            </a:r>
            <a:endParaRPr lang="en-US" altLang="ko-KR" sz="1200" dirty="0"/>
          </a:p>
          <a:p>
            <a:r>
              <a:rPr lang="ko-KR" altLang="en-US" sz="1200" dirty="0"/>
              <a:t>아직까지 도내에서는 세번째로 차지하는 비중이 크다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2015~2018</a:t>
            </a:r>
            <a:r>
              <a:rPr lang="ko-KR" altLang="en-US" sz="1200" dirty="0"/>
              <a:t>년 사이에</a:t>
            </a:r>
            <a:r>
              <a:rPr lang="en-US" altLang="ko-KR" sz="1200" dirty="0"/>
              <a:t> </a:t>
            </a:r>
            <a:r>
              <a:rPr lang="ko-KR" altLang="en-US" sz="1200" dirty="0"/>
              <a:t>제주도 총인구는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r>
              <a:rPr lang="en-US" altLang="ko-KR" sz="1200" dirty="0"/>
              <a:t>-&gt;65</a:t>
            </a:r>
            <a:r>
              <a:rPr lang="ko-KR" altLang="en-US" sz="1200" dirty="0"/>
              <a:t>만으로 증가인구 주거지 구직경로</a:t>
            </a:r>
            <a:r>
              <a:rPr lang="en-US" altLang="ko-KR" sz="1200" dirty="0"/>
              <a:t> </a:t>
            </a:r>
            <a:r>
              <a:rPr lang="ko-KR" altLang="en-US" sz="1200" dirty="0"/>
              <a:t>취업지원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r>
              <a:rPr lang="ko-KR" altLang="en-US" sz="1200" dirty="0"/>
              <a:t>외국인주민과 외국인근로자가 계속해서 늘었다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외국인 주민이 </a:t>
            </a:r>
            <a:r>
              <a:rPr lang="en-US" altLang="ko-KR" sz="1200" dirty="0"/>
              <a:t>1.5</a:t>
            </a:r>
            <a:r>
              <a:rPr lang="ko-KR" altLang="en-US" sz="1200" dirty="0"/>
              <a:t>천명</a:t>
            </a:r>
            <a:r>
              <a:rPr lang="en-US" altLang="ko-KR" sz="1200" dirty="0"/>
              <a:t>-&gt;2.5</a:t>
            </a:r>
            <a:r>
              <a:rPr lang="ko-KR" altLang="en-US" sz="1200" dirty="0"/>
              <a:t>천명으로 증가</a:t>
            </a:r>
            <a:endParaRPr lang="en-US" altLang="ko-KR" sz="1200" dirty="0"/>
          </a:p>
          <a:p>
            <a:r>
              <a:rPr lang="ko-KR" altLang="en-US" sz="1200" dirty="0"/>
              <a:t>외국인 주민에서 외국인 근로자도 </a:t>
            </a:r>
            <a:r>
              <a:rPr lang="en-US" altLang="ko-KR" sz="1200" dirty="0"/>
              <a:t>6</a:t>
            </a:r>
            <a:r>
              <a:rPr lang="ko-KR" altLang="en-US" sz="1200" dirty="0"/>
              <a:t>천</a:t>
            </a:r>
            <a:r>
              <a:rPr lang="en-US" altLang="ko-KR" sz="1200" dirty="0"/>
              <a:t>-&gt;1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en-US" altLang="ko-KR" sz="1200" dirty="0"/>
              <a:t>KOSIS </a:t>
            </a:r>
            <a:r>
              <a:rPr lang="ko-KR" altLang="en-US" sz="1200" dirty="0" err="1"/>
              <a:t>국가통계포털</a:t>
            </a:r>
            <a:br>
              <a:rPr lang="en-US" altLang="ko-KR" sz="1200" dirty="0"/>
            </a:br>
            <a:r>
              <a:rPr lang="ko-KR" altLang="en-US" sz="1200" dirty="0"/>
              <a:t>시도별</a:t>
            </a:r>
            <a:r>
              <a:rPr lang="en-US" altLang="ko-KR" sz="1200" dirty="0"/>
              <a:t>_</a:t>
            </a:r>
            <a:r>
              <a:rPr lang="ko-KR" altLang="en-US" sz="1200" dirty="0"/>
              <a:t>외국인주민</a:t>
            </a:r>
            <a:r>
              <a:rPr lang="en-US" altLang="ko-KR" sz="1200" dirty="0"/>
              <a:t>_</a:t>
            </a:r>
            <a:r>
              <a:rPr lang="ko-KR" altLang="en-US" sz="1200" dirty="0"/>
              <a:t>현황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7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7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2019-12-22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2019-12-22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jeju.g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sori.net/news/articleView.html?idxno=19452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na.co.kr/view/AKR20190417064100002" TargetMode="External"/><Relationship Id="rId5" Type="http://schemas.openxmlformats.org/officeDocument/2006/relationships/image" Target="../media/image4.tmp"/><Relationship Id="rId4" Type="http://schemas.openxmlformats.org/officeDocument/2006/relationships/hyperlink" Target="http://www.jejuilbo.net/news/articleView.html?idxno=133330" TargetMode="External"/><Relationship Id="rId9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b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등록자 취업 현황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 현황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4E75E-11B3-442F-9E1D-B14721D4B180}"/>
              </a:ext>
            </a:extLst>
          </p:cNvPr>
          <p:cNvSpPr txBox="1"/>
          <p:nvPr/>
        </p:nvSpPr>
        <p:spPr>
          <a:xfrm>
            <a:off x="8915400" y="6119336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현황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5">
            <a:extLst>
              <a:ext uri="{FF2B5EF4-FFF2-40B4-BE49-F238E27FC236}">
                <a16:creationId xmlns:a16="http://schemas.microsoft.com/office/drawing/2014/main" id="{8ABDADC9-78C9-49B9-9730-ED18B334473B}"/>
              </a:ext>
            </a:extLst>
          </p:cNvPr>
          <p:cNvGrpSpPr/>
          <p:nvPr/>
        </p:nvGrpSpPr>
        <p:grpSpPr>
          <a:xfrm>
            <a:off x="838200" y="2638102"/>
            <a:ext cx="4365484" cy="3583506"/>
            <a:chOff x="1834148" y="2811838"/>
            <a:chExt cx="4365484" cy="3583506"/>
          </a:xfrm>
        </p:grpSpPr>
        <p:pic>
          <p:nvPicPr>
            <p:cNvPr id="12" name="그림 13">
              <a:extLst>
                <a:ext uri="{FF2B5EF4-FFF2-40B4-BE49-F238E27FC236}">
                  <a16:creationId xmlns:a16="http://schemas.microsoft.com/office/drawing/2014/main" id="{44810F4C-48DF-46BB-BD4A-0CE1EE129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3" t="15971" r="2207" b="12439"/>
            <a:stretch/>
          </p:blipFill>
          <p:spPr>
            <a:xfrm>
              <a:off x="1834148" y="3268095"/>
              <a:ext cx="4169664" cy="31272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4888CA-6DA7-4522-B111-51B5DCB91B5F}"/>
                </a:ext>
              </a:extLst>
            </p:cNvPr>
            <p:cNvSpPr txBox="1"/>
            <p:nvPr/>
          </p:nvSpPr>
          <p:spPr>
            <a:xfrm>
              <a:off x="1834148" y="2811838"/>
              <a:ext cx="4365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2018</a:t>
              </a:r>
              <a:r>
                <a:rPr lang="ko-KR" altLang="en-US" sz="1600" b="1" dirty="0"/>
                <a:t>년 제주도 외국인주민 중 외국인근로자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60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83629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전국 시도별 고용률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/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고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취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생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산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활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(15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세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blipFill>
                <a:blip r:embed="rId4"/>
                <a:stretch>
                  <a:fillRect l="-3438" t="-3738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51583B-A13D-4470-9C58-10763BF9478A}"/>
              </a:ext>
            </a:extLst>
          </p:cNvPr>
          <p:cNvSpPr txBox="1"/>
          <p:nvPr/>
        </p:nvSpPr>
        <p:spPr>
          <a:xfrm>
            <a:off x="7815262" y="3050143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고용률 </a:t>
            </a:r>
            <a:r>
              <a:rPr lang="en-US" altLang="ko-KR" sz="2400" dirty="0"/>
              <a:t>1</a:t>
            </a:r>
            <a:r>
              <a:rPr lang="ko-KR" altLang="en-US" sz="2400" dirty="0"/>
              <a:t>위 </a:t>
            </a:r>
            <a:r>
              <a:rPr lang="ko-KR" altLang="en-US" sz="2400" dirty="0">
                <a:solidFill>
                  <a:srgbClr val="F03B5E"/>
                </a:solidFill>
              </a:rPr>
              <a:t>제주 </a:t>
            </a:r>
            <a:r>
              <a:rPr lang="en-US" altLang="ko-KR" sz="2400" dirty="0">
                <a:solidFill>
                  <a:srgbClr val="F03B5E"/>
                </a:solidFill>
              </a:rPr>
              <a:t>68.4%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60.7%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6529387" y="305966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68.4%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29273-60D9-44FC-84EC-B8F8B90EC26D}"/>
              </a:ext>
            </a:extLst>
          </p:cNvPr>
          <p:cNvSpPr/>
          <p:nvPr/>
        </p:nvSpPr>
        <p:spPr>
          <a:xfrm>
            <a:off x="6705601" y="3429000"/>
            <a:ext cx="333374" cy="29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931442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외국인 주민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" b="4211"/>
          <a:stretch/>
        </p:blipFill>
        <p:spPr>
          <a:xfrm>
            <a:off x="599090" y="2429239"/>
            <a:ext cx="7235263" cy="38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0842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외국인 주민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b="3947"/>
          <a:stretch/>
        </p:blipFill>
        <p:spPr>
          <a:xfrm>
            <a:off x="609600" y="2429240"/>
            <a:ext cx="7224753" cy="3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810000" y="6180011"/>
            <a:ext cx="10571998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H-2(</a:t>
            </a:r>
            <a:r>
              <a:rPr lang="ko-KR" altLang="en-US" dirty="0"/>
              <a:t>방문취업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E-9(</a:t>
            </a:r>
            <a:r>
              <a:rPr lang="ko-KR" altLang="en-US" dirty="0"/>
              <a:t>비전문취업</a:t>
            </a:r>
            <a:r>
              <a:rPr lang="en-US" altLang="ko-KR" dirty="0"/>
              <a:t>) </a:t>
            </a:r>
            <a:r>
              <a:rPr lang="ko-KR" altLang="en-US" dirty="0"/>
              <a:t>비자만 고용센터를 통해 취업 알선 가능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0842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외국인 주민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367861" y="4656084"/>
            <a:ext cx="10571998" cy="194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제주특별자치도 외국인근로자상담센터</a:t>
            </a:r>
            <a:r>
              <a:rPr lang="en-US" altLang="ko-KR" dirty="0"/>
              <a:t> </a:t>
            </a:r>
            <a:r>
              <a:rPr lang="ko-KR" altLang="en-US" dirty="0"/>
              <a:t>주요사업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외국인근로자에 대한 고충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취업 등 상담사업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 노동권리 보호 및 쉼터 지원사업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외국인근로자의 생활편의 제공 및 응급 구호사업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외국인근로자의 권익과 복리향상에 필요하다고 인정되는 사업</a:t>
            </a:r>
            <a:endParaRPr lang="en-001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0842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외국인 주민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7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0842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계절근로자제의 한계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EDEB-9DD3-4086-9B2A-9E34443D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31487"/>
              </p:ext>
            </p:extLst>
          </p:nvPr>
        </p:nvGraphicFramePr>
        <p:xfrm>
          <a:off x="810000" y="2575034"/>
          <a:ext cx="11045670" cy="339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69">
                  <a:extLst>
                    <a:ext uri="{9D8B030D-6E8A-4147-A177-3AD203B41FA5}">
                      <a16:colId xmlns:a16="http://schemas.microsoft.com/office/drawing/2014/main" val="2181393497"/>
                    </a:ext>
                  </a:extLst>
                </a:gridCol>
                <a:gridCol w="4971393">
                  <a:extLst>
                    <a:ext uri="{9D8B030D-6E8A-4147-A177-3AD203B41FA5}">
                      <a16:colId xmlns:a16="http://schemas.microsoft.com/office/drawing/2014/main" val="2425690041"/>
                    </a:ext>
                  </a:extLst>
                </a:gridCol>
                <a:gridCol w="4782208">
                  <a:extLst>
                    <a:ext uri="{9D8B030D-6E8A-4147-A177-3AD203B41FA5}">
                      <a16:colId xmlns:a16="http://schemas.microsoft.com/office/drawing/2014/main" val="699708003"/>
                    </a:ext>
                  </a:extLst>
                </a:gridCol>
              </a:tblGrid>
              <a:tr h="486501">
                <a:tc>
                  <a:txBody>
                    <a:bodyPr/>
                    <a:lstStyle/>
                    <a:p>
                      <a:pPr algn="ctr"/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계절근로자제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고용허가제</a:t>
                      </a:r>
                      <a:endParaRPr lang="en-00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40745"/>
                  </a:ext>
                </a:extLst>
              </a:tr>
              <a:tr h="1930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취업 절차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허용인원 배정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대상 선정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지방자치단체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사증 발급 신청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지자체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사증발급 인정서 발급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출입국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외국인 관서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사증발급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재외공관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입국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한국어능력시험 실시 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외국인 구직자 명부 작성 및 송부 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표준 근로계약 체결 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사전 취업 교육 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입국 및 취업 교육 실시 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사업장 배치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845414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체류 기간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최대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년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38593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주무 부처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지자체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고용노동부</a:t>
                      </a:r>
                      <a:endParaRPr lang="en-00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8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45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53E361D-9E31-462E-A395-00A79371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08428" cy="970450"/>
          </a:xfrm>
        </p:spPr>
        <p:txBody>
          <a:bodyPr rtlCol="0" anchor="t">
            <a:norm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계절근로자제의 한계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97828-8E11-43F7-9B9B-296F97A8DEFF}"/>
              </a:ext>
            </a:extLst>
          </p:cNvPr>
          <p:cNvGrpSpPr/>
          <p:nvPr/>
        </p:nvGrpSpPr>
        <p:grpSpPr>
          <a:xfrm>
            <a:off x="646737" y="2622331"/>
            <a:ext cx="10898527" cy="806669"/>
            <a:chOff x="883572" y="2622331"/>
            <a:chExt cx="10898527" cy="8066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E9FC574-1A3D-43F3-951F-6EA74C630B22}"/>
                </a:ext>
              </a:extLst>
            </p:cNvPr>
            <p:cNvSpPr/>
            <p:nvPr/>
          </p:nvSpPr>
          <p:spPr>
            <a:xfrm>
              <a:off x="883572" y="2622331"/>
              <a:ext cx="2216980" cy="8066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계절근로자제란</a:t>
              </a:r>
              <a:r>
                <a:rPr lang="en-US" altLang="ko-KR" dirty="0"/>
                <a:t>? </a:t>
              </a:r>
              <a:endParaRPr lang="en-00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05DAA1-E6CF-407E-9BA4-1C09D1A0ECC7}"/>
                </a:ext>
              </a:extLst>
            </p:cNvPr>
            <p:cNvSpPr/>
            <p:nvPr/>
          </p:nvSpPr>
          <p:spPr>
            <a:xfrm>
              <a:off x="3216168" y="2622331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03B5E"/>
                  </a:solidFill>
                </a:rPr>
                <a:t>농번기 일손 부족 현상을 해소하기 위해 단기간 동안 이주노동자를 합법적으로 고용할 수 있도록 하자는 농민과 지자체의 요구를 반영한 제도</a:t>
              </a:r>
              <a:endParaRPr lang="en-001" dirty="0">
                <a:solidFill>
                  <a:srgbClr val="F03B5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62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A493CACB-FDCE-4651-90B9-F803CA5B3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111648"/>
              </p:ext>
            </p:extLst>
          </p:nvPr>
        </p:nvGraphicFramePr>
        <p:xfrm>
          <a:off x="0" y="2471414"/>
          <a:ext cx="5625290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6C1AD2D-9FF1-4B06-89D7-0806F3F75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68819"/>
              </p:ext>
            </p:extLst>
          </p:nvPr>
        </p:nvGraphicFramePr>
        <p:xfrm>
          <a:off x="5863042" y="2471414"/>
          <a:ext cx="6916333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034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8448" y="2184401"/>
            <a:ext cx="11104837" cy="4484847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분석 데이터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국가통계포털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http://kosis.kr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제주특별자치도청 </a:t>
            </a:r>
            <a:r>
              <a:rPr lang="en-US" altLang="ko-KR" dirty="0">
                <a:hlinkClick r:id="rId4"/>
              </a:rPr>
              <a:t>https://www.jeju.go.kr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참고 문헌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외국인 단기 계절근로자 제도 실태분석 및 종합개선 방안 연구</a:t>
            </a:r>
            <a:r>
              <a:rPr lang="en-US" altLang="ko-KR" dirty="0"/>
              <a:t>, </a:t>
            </a:r>
            <a:r>
              <a:rPr lang="ko-KR" altLang="en-US" dirty="0"/>
              <a:t>한국이민학회</a:t>
            </a:r>
            <a:r>
              <a:rPr lang="en-US" altLang="ko-KR" dirty="0"/>
              <a:t>, 2018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0749C8-8E17-4944-BB0C-7EEBD859A235}"/>
              </a:ext>
            </a:extLst>
          </p:cNvPr>
          <p:cNvGrpSpPr/>
          <p:nvPr/>
        </p:nvGrpSpPr>
        <p:grpSpPr>
          <a:xfrm>
            <a:off x="9350530" y="4872558"/>
            <a:ext cx="2744756" cy="1878981"/>
            <a:chOff x="7861042" y="2670693"/>
            <a:chExt cx="4018383" cy="2884549"/>
          </a:xfrm>
        </p:grpSpPr>
        <p:pic>
          <p:nvPicPr>
            <p:cNvPr id="4" name="Picture 2" descr="rstudio logo vector에 대한 이미지 검색결과">
              <a:extLst>
                <a:ext uri="{FF2B5EF4-FFF2-40B4-BE49-F238E27FC236}">
                  <a16:creationId xmlns:a16="http://schemas.microsoft.com/office/drawing/2014/main" id="{E9322464-39F1-49B2-A3FD-12E934434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2670693"/>
              <a:ext cx="4018383" cy="141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s excel logo에 대한 이미지 검색결과">
              <a:extLst>
                <a:ext uri="{FF2B5EF4-FFF2-40B4-BE49-F238E27FC236}">
                  <a16:creationId xmlns:a16="http://schemas.microsoft.com/office/drawing/2014/main" id="{28DA9234-6F5F-45E9-995B-82300CFC8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4081836"/>
              <a:ext cx="4018382" cy="147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6"/>
            <a:ext cx="9362113" cy="5963624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도내 </a:t>
            </a:r>
            <a:r>
              <a:rPr lang="en-US" altLang="ko-KR" sz="1600" dirty="0"/>
              <a:t>1</a:t>
            </a:r>
            <a:r>
              <a:rPr lang="ko-KR" altLang="en-US" sz="1600" dirty="0"/>
              <a:t>차 산업 현황</a:t>
            </a:r>
            <a:r>
              <a:rPr lang="en-US" altLang="ko-KR" sz="1600" dirty="0"/>
              <a:t>: </a:t>
            </a:r>
            <a:r>
              <a:rPr lang="ko-KR" altLang="en-US" sz="1600" dirty="0"/>
              <a:t>산업규모 종사자수 고령화</a:t>
            </a:r>
            <a:endParaRPr lang="en-US" altLang="ko-KR" sz="1600" dirty="0"/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도내 외국인 등록자 현황</a:t>
            </a:r>
            <a:r>
              <a:rPr lang="en-US" altLang="ko-KR" sz="1600" dirty="0"/>
              <a:t>: </a:t>
            </a:r>
            <a:r>
              <a:rPr lang="ko-KR" altLang="en-US" sz="1600" dirty="0"/>
              <a:t>인구 주거지 구직경로</a:t>
            </a:r>
            <a:r>
              <a:rPr lang="en-US" altLang="ko-KR" sz="1600" dirty="0"/>
              <a:t> </a:t>
            </a:r>
            <a:r>
              <a:rPr lang="ko-KR" altLang="en-US" sz="1600" dirty="0"/>
              <a:t>취업지원</a:t>
            </a:r>
            <a:endParaRPr lang="en-US" altLang="ko-KR" sz="1600" dirty="0"/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고용허가제 및 계절근로자제</a:t>
            </a:r>
            <a:r>
              <a:rPr lang="en-US" altLang="ko-KR" sz="1600" dirty="0"/>
              <a:t>: </a:t>
            </a:r>
            <a:r>
              <a:rPr lang="ko-KR" altLang="en-US" sz="1600" dirty="0"/>
              <a:t>정의 한계</a:t>
            </a:r>
            <a:endParaRPr lang="en-US" altLang="ko-KR" sz="1600" dirty="0"/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 및 제안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예상 매출</a:t>
            </a:r>
          </a:p>
        </p:txBody>
      </p:sp>
      <p:graphicFrame>
        <p:nvGraphicFramePr>
          <p:cNvPr id="6" name="내용 개체 틀 5" descr="차트 개체 틀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326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50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01423-D4D5-4105-BCDA-F1A95CBFCEC7}"/>
              </a:ext>
            </a:extLst>
          </p:cNvPr>
          <p:cNvGrpSpPr/>
          <p:nvPr/>
        </p:nvGrpSpPr>
        <p:grpSpPr>
          <a:xfrm>
            <a:off x="683772" y="225505"/>
            <a:ext cx="5867702" cy="4099621"/>
            <a:chOff x="669163" y="301165"/>
            <a:chExt cx="5867702" cy="4099621"/>
          </a:xfrm>
        </p:grpSpPr>
        <p:pic>
          <p:nvPicPr>
            <p:cNvPr id="4" name="Picture 3" descr="A screenshot of a cell phone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133227BF-C29A-4FFC-A13A-63C1730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163" y="2298828"/>
              <a:ext cx="5867702" cy="21019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 descr="A close up of a logo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567A5CEE-12FB-4ACF-AB64-13F62F20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163" y="301165"/>
              <a:ext cx="5105662" cy="8953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A screenshot of a cell phone&#10;&#10;Description automatically generated">
              <a:hlinkClick r:id="rId8"/>
              <a:extLst>
                <a:ext uri="{FF2B5EF4-FFF2-40B4-BE49-F238E27FC236}">
                  <a16:creationId xmlns:a16="http://schemas.microsoft.com/office/drawing/2014/main" id="{EDC94E5E-EE2C-4C0B-8415-E886B443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163" y="1293646"/>
              <a:ext cx="5727994" cy="90809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460C53-D417-4FF3-8EB9-11A46E77E4B4}"/>
              </a:ext>
            </a:extLst>
          </p:cNvPr>
          <p:cNvSpPr txBox="1"/>
          <p:nvPr/>
        </p:nvSpPr>
        <p:spPr>
          <a:xfrm>
            <a:off x="7744181" y="6266849"/>
            <a:ext cx="454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기사 출처</a:t>
            </a:r>
            <a:r>
              <a:rPr lang="en-US" altLang="ko-KR" dirty="0"/>
              <a:t>: </a:t>
            </a:r>
            <a:r>
              <a:rPr lang="ko-KR" altLang="en-US" dirty="0"/>
              <a:t>연합뉴스</a:t>
            </a:r>
            <a:r>
              <a:rPr lang="en-US" altLang="ko-KR" dirty="0"/>
              <a:t>, </a:t>
            </a:r>
            <a:r>
              <a:rPr lang="ko-KR" altLang="en-US" dirty="0"/>
              <a:t>제주의소리</a:t>
            </a:r>
            <a:r>
              <a:rPr lang="en-US" altLang="ko-KR" dirty="0"/>
              <a:t>, </a:t>
            </a:r>
            <a:r>
              <a:rPr lang="ko-KR" altLang="en-US" dirty="0"/>
              <a:t>제주일보</a:t>
            </a:r>
            <a:endParaRPr lang="en-0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57F76-18D9-40E1-B813-BE76A694E97F}"/>
              </a:ext>
            </a:extLst>
          </p:cNvPr>
          <p:cNvSpPr txBox="1"/>
          <p:nvPr/>
        </p:nvSpPr>
        <p:spPr>
          <a:xfrm>
            <a:off x="578069" y="4897821"/>
            <a:ext cx="6976926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3B5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차 산업 노동 인구 고령화와 </a:t>
            </a:r>
            <a:endParaRPr lang="en-US" altLang="ko-KR" sz="2400" dirty="0">
              <a:solidFill>
                <a:srgbClr val="F03B5E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계속되는 인력 부족으로</a:t>
            </a:r>
            <a:endParaRPr lang="en-US" altLang="ko-KR" sz="2400" dirty="0">
              <a:solidFill>
                <a:srgbClr val="F03B5E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생산성 저하 및 산업 경쟁력 악화가 우려된다</a:t>
            </a:r>
            <a:r>
              <a:rPr lang="en-US" altLang="ko-KR" sz="2400" dirty="0">
                <a:solidFill>
                  <a:srgbClr val="F03B5E"/>
                </a:solidFill>
                <a:latin typeface="+mj-ea"/>
                <a:ea typeface="+mj-ea"/>
              </a:rPr>
              <a:t>.</a:t>
            </a:r>
            <a:endParaRPr lang="en-001" sz="2400" dirty="0">
              <a:solidFill>
                <a:srgbClr val="F03B5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626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15" y="5562020"/>
            <a:ext cx="7388771" cy="7777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계절근로자제로는 여전히 부족한 </a:t>
            </a:r>
            <a:r>
              <a:rPr lang="en-US" altLang="ko-KR" dirty="0"/>
              <a:t>1</a:t>
            </a:r>
            <a:r>
              <a:rPr lang="ko-KR" altLang="en-US" dirty="0"/>
              <a:t>차 산업 노동력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꾸준히 증가하는</a:t>
            </a:r>
            <a:r>
              <a:rPr lang="en-US" altLang="ko-KR" dirty="0">
                <a:solidFill>
                  <a:srgbClr val="F03B5E"/>
                </a:solidFill>
              </a:rPr>
              <a:t> </a:t>
            </a:r>
            <a:r>
              <a:rPr lang="ko-KR" altLang="en-US" dirty="0">
                <a:solidFill>
                  <a:srgbClr val="F03B5E"/>
                </a:solidFill>
              </a:rPr>
              <a:t>제주도내 외국인 등록자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510508"/>
              </p:ext>
            </p:extLst>
          </p:nvPr>
        </p:nvGraphicFramePr>
        <p:xfrm>
          <a:off x="1336718" y="757271"/>
          <a:ext cx="9341792" cy="422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026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422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인력 부족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1</a:t>
                      </a:r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차 산업</a:t>
                      </a:r>
                      <a:endParaRPr lang="ko-KR" alt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 err="1">
                          <a:solidFill>
                            <a:schemeClr val="tx1"/>
                          </a:solidFill>
                        </a:rPr>
                        <a:t>증가하는</a:t>
                      </a:r>
                      <a:r>
                        <a:rPr lang="ko-KR" altLang="en-US" sz="6600" dirty="0" err="1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외국인</a:t>
                      </a:r>
                      <a:endParaRPr lang="ko-KR" altLang="en-US" sz="6600" dirty="0">
                        <a:solidFill>
                          <a:srgbClr val="F03B5E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87389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업종별 총생산금액 시도별 고용률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1583B-A13D-4470-9C58-10763BF9478A}"/>
              </a:ext>
            </a:extLst>
          </p:cNvPr>
          <p:cNvSpPr txBox="1"/>
          <p:nvPr/>
        </p:nvSpPr>
        <p:spPr>
          <a:xfrm>
            <a:off x="7719009" y="3820169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고용률 </a:t>
            </a:r>
            <a:r>
              <a:rPr lang="en-US" altLang="ko-KR" sz="2400" dirty="0"/>
              <a:t>1</a:t>
            </a:r>
            <a:r>
              <a:rPr lang="ko-KR" altLang="en-US" sz="2400" dirty="0"/>
              <a:t>위 </a:t>
            </a:r>
            <a:r>
              <a:rPr lang="ko-KR" altLang="en-US" sz="2400" dirty="0">
                <a:solidFill>
                  <a:srgbClr val="F03B5E"/>
                </a:solidFill>
              </a:rPr>
              <a:t>제주 </a:t>
            </a:r>
            <a:r>
              <a:rPr lang="en-US" altLang="ko-KR" sz="2400" dirty="0">
                <a:solidFill>
                  <a:srgbClr val="F03B5E"/>
                </a:solidFill>
              </a:rPr>
              <a:t>68.4%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60.7%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BA16B8-FD2E-4135-8855-6C4AE4A380E5}"/>
              </a:ext>
            </a:extLst>
          </p:cNvPr>
          <p:cNvGrpSpPr/>
          <p:nvPr/>
        </p:nvGrpSpPr>
        <p:grpSpPr>
          <a:xfrm>
            <a:off x="585788" y="2502979"/>
            <a:ext cx="5615797" cy="4107655"/>
            <a:chOff x="655607" y="2518913"/>
            <a:chExt cx="5577366" cy="401128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92118E7E-E24F-4EB8-B7F4-C527079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"/>
            <a:stretch/>
          </p:blipFill>
          <p:spPr>
            <a:xfrm>
              <a:off x="655607" y="2518913"/>
              <a:ext cx="5577366" cy="4011283"/>
            </a:xfrm>
            <a:prstGeom prst="rect">
              <a:avLst/>
            </a:prstGeom>
          </p:spPr>
        </p:pic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4E846FE-60D7-4DC5-8AEC-7A08E446A3CE}"/>
                </a:ext>
              </a:extLst>
            </p:cNvPr>
            <p:cNvSpPr/>
            <p:nvPr/>
          </p:nvSpPr>
          <p:spPr>
            <a:xfrm>
              <a:off x="3184675" y="3359854"/>
              <a:ext cx="146470" cy="2743785"/>
            </a:xfrm>
            <a:prstGeom prst="rect">
              <a:avLst/>
            </a:prstGeom>
            <a:solidFill>
              <a:srgbClr val="F14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A80907BA-B80D-46B0-9081-B76AE631C80D}"/>
                </a:ext>
              </a:extLst>
            </p:cNvPr>
            <p:cNvSpPr/>
            <p:nvPr/>
          </p:nvSpPr>
          <p:spPr>
            <a:xfrm>
              <a:off x="3331145" y="3196759"/>
              <a:ext cx="146470" cy="2906880"/>
            </a:xfrm>
            <a:prstGeom prst="rect">
              <a:avLst/>
            </a:prstGeom>
            <a:solidFill>
              <a:srgbClr val="E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B7FD9628-22A5-4B32-90FB-B15A66A49DAC}"/>
                </a:ext>
              </a:extLst>
            </p:cNvPr>
            <p:cNvSpPr/>
            <p:nvPr/>
          </p:nvSpPr>
          <p:spPr>
            <a:xfrm>
              <a:off x="3477615" y="3100387"/>
              <a:ext cx="146470" cy="3003251"/>
            </a:xfrm>
            <a:prstGeom prst="rect">
              <a:avLst/>
            </a:prstGeom>
            <a:solidFill>
              <a:srgbClr val="C1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2931782" y="262704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03B5E"/>
                </a:solidFill>
              </a:rPr>
              <a:t>몇 </a:t>
            </a:r>
            <a:r>
              <a:rPr lang="en-US" altLang="ko-KR" dirty="0">
                <a:solidFill>
                  <a:srgbClr val="F03B5E"/>
                </a:solidFill>
              </a:rPr>
              <a:t>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4E75E-11B3-442F-9E1D-B14721D4B180}"/>
              </a:ext>
            </a:extLst>
          </p:cNvPr>
          <p:cNvSpPr txBox="1"/>
          <p:nvPr/>
        </p:nvSpPr>
        <p:spPr>
          <a:xfrm>
            <a:off x="8915400" y="6119336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경제활동별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지역내총생산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</a:t>
            </a:r>
            <a:endParaRPr lang="en-00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 현황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4E75E-11B3-442F-9E1D-B14721D4B180}"/>
              </a:ext>
            </a:extLst>
          </p:cNvPr>
          <p:cNvSpPr txBox="1"/>
          <p:nvPr/>
        </p:nvSpPr>
        <p:spPr>
          <a:xfrm>
            <a:off x="8915400" y="6119336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현황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2015~2018</a:t>
            </a:r>
            <a:endParaRPr lang="en-00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4" name="그룹 11">
            <a:extLst>
              <a:ext uri="{FF2B5EF4-FFF2-40B4-BE49-F238E27FC236}">
                <a16:creationId xmlns:a16="http://schemas.microsoft.com/office/drawing/2014/main" id="{874F7904-7EA8-4D7D-9FE5-3587C96591F0}"/>
              </a:ext>
            </a:extLst>
          </p:cNvPr>
          <p:cNvGrpSpPr>
            <a:grpSpLocks noChangeAspect="1"/>
          </p:cNvGrpSpPr>
          <p:nvPr/>
        </p:nvGrpSpPr>
        <p:grpSpPr>
          <a:xfrm>
            <a:off x="672860" y="2483707"/>
            <a:ext cx="3904462" cy="4320000"/>
            <a:chOff x="672860" y="2551176"/>
            <a:chExt cx="3684900" cy="4077072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BD555B49-9F7C-47F9-94DD-025B0FE0B34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>
            <a:xfrm>
              <a:off x="672860" y="2898648"/>
              <a:ext cx="3684900" cy="3729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5E03D0-A01D-4289-A5DD-5BB4C2235785}"/>
                </a:ext>
              </a:extLst>
            </p:cNvPr>
            <p:cNvSpPr txBox="1"/>
            <p:nvPr/>
          </p:nvSpPr>
          <p:spPr>
            <a:xfrm>
              <a:off x="67286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외국인주민수</a:t>
              </a:r>
            </a:p>
          </p:txBody>
        </p:sp>
      </p:grp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1038EFE6-4E51-4656-A70A-D52A44344146}"/>
              </a:ext>
            </a:extLst>
          </p:cNvPr>
          <p:cNvGrpSpPr>
            <a:grpSpLocks noChangeAspect="1"/>
          </p:cNvGrpSpPr>
          <p:nvPr/>
        </p:nvGrpSpPr>
        <p:grpSpPr>
          <a:xfrm>
            <a:off x="4742662" y="2483707"/>
            <a:ext cx="3907321" cy="4320000"/>
            <a:chOff x="4523100" y="2551176"/>
            <a:chExt cx="3686400" cy="4075746"/>
          </a:xfrm>
        </p:grpSpPr>
        <p:pic>
          <p:nvPicPr>
            <p:cNvPr id="21" name="그림 5">
              <a:extLst>
                <a:ext uri="{FF2B5EF4-FFF2-40B4-BE49-F238E27FC236}">
                  <a16:creationId xmlns:a16="http://schemas.microsoft.com/office/drawing/2014/main" id="{19A889F3-0256-4A15-8019-CF6A07FC50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"/>
            <a:stretch/>
          </p:blipFill>
          <p:spPr>
            <a:xfrm>
              <a:off x="4523100" y="2898648"/>
              <a:ext cx="3686400" cy="3728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D8A92-0752-4861-8850-39C36408954E}"/>
                </a:ext>
              </a:extLst>
            </p:cNvPr>
            <p:cNvSpPr txBox="1"/>
            <p:nvPr/>
          </p:nvSpPr>
          <p:spPr>
            <a:xfrm>
              <a:off x="452310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외국인근로자수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1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752</Words>
  <Application>Microsoft Office PowerPoint</Application>
  <PresentationFormat>Widescreen</PresentationFormat>
  <Paragraphs>150</Paragraphs>
  <Slides>25</Slides>
  <Notes>23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에스코어 드림 7 ExtraBold</vt:lpstr>
      <vt:lpstr>Cambria Math</vt:lpstr>
      <vt:lpstr>Wingdings</vt:lpstr>
      <vt:lpstr>에스코어 드림 5 Medium</vt:lpstr>
      <vt:lpstr>에스코어 드림 2 ExtraLight</vt:lpstr>
      <vt:lpstr>에스코어 드림 9 Black</vt:lpstr>
      <vt:lpstr>Wingdings 2</vt:lpstr>
      <vt:lpstr>에스코어 드림 6 Bold</vt:lpstr>
      <vt:lpstr>Arial</vt:lpstr>
      <vt:lpstr>에스코어 드림 4 Regular</vt:lpstr>
      <vt:lpstr>인용</vt:lpstr>
      <vt:lpstr>제주도 1차 산업 및 외국인 등록자 취업 현황</vt:lpstr>
      <vt:lpstr>목차</vt:lpstr>
      <vt:lpstr>1 문제 정의</vt:lpstr>
      <vt:lpstr>PowerPoint Presentation</vt:lpstr>
      <vt:lpstr>1 문제 정의</vt:lpstr>
      <vt:lpstr>2 분석과정</vt:lpstr>
      <vt:lpstr>2 분석과정</vt:lpstr>
      <vt:lpstr>3.1 1차 산업현황: 산업규모 종사자수 고령화</vt:lpstr>
      <vt:lpstr>3.2 외국인 등록자 현황: 인구 주거지 구직경로 취업지원</vt:lpstr>
      <vt:lpstr>3.2 외국인 등록자 현황: 인구 주거지 구직경로 취업지원</vt:lpstr>
      <vt:lpstr>3.1 1차 산업현황: 종사자수 고령화</vt:lpstr>
      <vt:lpstr>3.2 도내 외국인 주민: 인구 주거지 구직경로 취업지원</vt:lpstr>
      <vt:lpstr>3.2 도내 외국인 주민: 인구 주거지 구직경로 취업지원</vt:lpstr>
      <vt:lpstr>3.2 도내 외국인 주민: 인구 주거지 구직경로 취업지원</vt:lpstr>
      <vt:lpstr>3.2 도내 외국인 주민: 인구 주거지 구직경로 취업지원</vt:lpstr>
      <vt:lpstr>3.3 고용허가제 및 계절근로자제의 한계</vt:lpstr>
      <vt:lpstr>3.3 고용허가제 및 계절근로자제의 한계</vt:lpstr>
      <vt:lpstr>3.4 결론</vt:lpstr>
      <vt:lpstr>4 참고 자료 및 도구</vt:lpstr>
      <vt:lpstr>끝</vt:lpstr>
      <vt:lpstr>PowerPoint Presentation</vt:lpstr>
      <vt:lpstr>참고 자료 및 도구</vt:lpstr>
      <vt:lpstr>자사 예상 매출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2019-12-22T02:31:34Z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